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428"/>
    <a:srgbClr val="43A0C3"/>
    <a:srgbClr val="75A88D"/>
    <a:srgbClr val="B5282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5"/>
    <p:restoredTop sz="93750"/>
  </p:normalViewPr>
  <p:slideViewPr>
    <p:cSldViewPr snapToGrid="0" snapToObjects="1" showGuides="1">
      <p:cViewPr>
        <p:scale>
          <a:sx n="88" d="100"/>
          <a:sy n="88" d="100"/>
        </p:scale>
        <p:origin x="1688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615776" y="-1443633"/>
            <a:ext cx="9515656" cy="8232610"/>
            <a:chOff x="-615776" y="-1443633"/>
            <a:chExt cx="9515656" cy="82326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57523" y="-754828"/>
              <a:ext cx="400110" cy="1500987"/>
              <a:chOff x="2049941" y="3926215"/>
              <a:chExt cx="400110" cy="150098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2478" y="492963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56540" y="-754828"/>
              <a:ext cx="400110" cy="3447959"/>
              <a:chOff x="2236867" y="3926215"/>
              <a:chExt cx="400110" cy="344795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5986" y="633318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59481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1447" y="4999685"/>
              <a:ext cx="400110" cy="1382542"/>
              <a:chOff x="2137443" y="1414645"/>
              <a:chExt cx="400110" cy="138254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1210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60464" y="3291330"/>
              <a:ext cx="400110" cy="3454826"/>
              <a:chOff x="2342465" y="-301519"/>
              <a:chExt cx="400110" cy="345482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39362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959481" y="3056985"/>
              <a:ext cx="400110" cy="3689171"/>
              <a:chOff x="2501992" y="-540824"/>
              <a:chExt cx="400110" cy="36891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95271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03247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67088" y="3618599"/>
              <a:ext cx="1237390" cy="685906"/>
              <a:chOff x="7647464" y="3659655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=2.08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464" y="3945451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/>
              <p:cNvSpPr txBox="1"/>
              <p:nvPr/>
            </p:nvSpPr>
            <p:spPr>
              <a:xfrm>
                <a:off x="7647464" y="3659655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67088" y="4694169"/>
              <a:ext cx="1532792" cy="685906"/>
              <a:chOff x="7708552" y="4680980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=1.73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52" y="4966776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>
                <a:off x="7708552" y="4680980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67088" y="5769739"/>
              <a:ext cx="1237390" cy="685906"/>
              <a:chOff x="7700454" y="5787273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=1.44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0454" y="6073069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Box 35"/>
              <p:cNvSpPr txBox="1"/>
              <p:nvPr/>
            </p:nvSpPr>
            <p:spPr>
              <a:xfrm>
                <a:off x="7700454" y="5787273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67088" y="-575094"/>
              <a:ext cx="1237390" cy="685906"/>
              <a:chOff x="7776994" y="-70023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=1.56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994" y="-414438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7776994" y="-700234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low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67088" y="523168"/>
              <a:ext cx="1532792" cy="685906"/>
              <a:chOff x="7838082" y="321091"/>
              <a:chExt cx="1532792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=1.34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082" y="606887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extBox 39"/>
              <p:cNvSpPr txBox="1"/>
              <p:nvPr/>
            </p:nvSpPr>
            <p:spPr>
              <a:xfrm>
                <a:off x="7838082" y="321091"/>
                <a:ext cx="1532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7088" y="1621429"/>
              <a:ext cx="1237390" cy="685906"/>
              <a:chOff x="7829984" y="1427384"/>
              <a:chExt cx="1237390" cy="685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=1.21</m:t>
                          </m:r>
                        </m:oMath>
                      </m:oMathPara>
                    </a14:m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984" y="1713180"/>
                    <a:ext cx="1237390" cy="4001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>
                <a:off x="7829984" y="1427384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68835" y="3472265"/>
              <a:ext cx="4164020" cy="3156093"/>
              <a:chOff x="9378138" y="-814136"/>
              <a:chExt cx="4164020" cy="3156093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32"/>
              <a:stretch/>
            </p:blipFill>
            <p:spPr>
              <a:xfrm>
                <a:off x="9378138" y="-814136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043" b="42189"/>
              <a:stretch/>
            </p:blipFill>
            <p:spPr>
              <a:xfrm>
                <a:off x="9378138" y="248244"/>
                <a:ext cx="4164020" cy="103133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130" b="9102"/>
              <a:stretch/>
            </p:blipFill>
            <p:spPr>
              <a:xfrm>
                <a:off x="9378138" y="1310625"/>
                <a:ext cx="4164020" cy="1031332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3268835" y="-730104"/>
              <a:ext cx="4164020" cy="3184978"/>
              <a:chOff x="3364131" y="-828578"/>
              <a:chExt cx="4164020" cy="31849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539"/>
              <a:stretch/>
            </p:blipFill>
            <p:spPr>
              <a:xfrm>
                <a:off x="3364131" y="-828578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872" b="42667"/>
              <a:stretch/>
            </p:blipFill>
            <p:spPr>
              <a:xfrm>
                <a:off x="3364131" y="233803"/>
                <a:ext cx="4164020" cy="106021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284" b="9255"/>
              <a:stretch/>
            </p:blipFill>
            <p:spPr>
              <a:xfrm>
                <a:off x="3364131" y="1296183"/>
                <a:ext cx="4164020" cy="10602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5641" y="1131516"/>
            <a:ext cx="13128879" cy="4354187"/>
            <a:chOff x="175641" y="1131516"/>
            <a:chExt cx="13128879" cy="43541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81" b="25607"/>
            <a:stretch/>
          </p:blipFill>
          <p:spPr>
            <a:xfrm>
              <a:off x="203200" y="1713178"/>
              <a:ext cx="11762172" cy="338867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75641" y="1131516"/>
              <a:ext cx="13128879" cy="4354187"/>
              <a:chOff x="175641" y="1131516"/>
              <a:chExt cx="13128879" cy="4354187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8507477" y="4777817"/>
                <a:ext cx="3951422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sz="2000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sz="2000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sz="2000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sz="20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sz="20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6899447" y="2971007"/>
                    <a:ext cx="3277354" cy="70788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172" t="-3911" r="-14655" b="-16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1643439" y="3020694"/>
                <a:ext cx="321934" cy="321934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965373" y="2991171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643439" y="2628990"/>
                <a:ext cx="321934" cy="321934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965373" y="2628990"/>
                <a:ext cx="809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555425" y="2274123"/>
                <a:ext cx="1749095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</a:t>
                </a:r>
                <a:endParaRPr lang="en-US" sz="19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5032692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mutSel</a:t>
                </a:r>
                <a:r>
                  <a:rPr lang="en-US" sz="2000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2949124" y="3124895"/>
                <a:ext cx="230356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H1+H3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2000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000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1109630" y="4777817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H1 </a:t>
                </a:r>
                <a:r>
                  <a:rPr lang="en-US" sz="2000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-612160" y="3124895"/>
                <a:ext cx="197571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H3 </a:t>
                </a:r>
                <a:r>
                  <a:rPr lang="en-US" sz="2000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sz="2000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3229" y="1720298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35941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927854" y="1715000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218515" y="1713178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2891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912608" y="1131516"/>
                <a:ext cx="4572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9006896" y="-3379808"/>
            <a:ext cx="32554684" cy="8403568"/>
            <a:chOff x="-9006896" y="-3379808"/>
            <a:chExt cx="32554684" cy="8403568"/>
          </a:xfrm>
        </p:grpSpPr>
        <p:grpSp>
          <p:nvGrpSpPr>
            <p:cNvPr id="35" name="Group 34"/>
            <p:cNvGrpSpPr/>
            <p:nvPr/>
          </p:nvGrpSpPr>
          <p:grpSpPr>
            <a:xfrm>
              <a:off x="11688525" y="-3379808"/>
              <a:ext cx="11859263" cy="7410663"/>
              <a:chOff x="11139885" y="-3115668"/>
              <a:chExt cx="11859263" cy="74106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88999" y="-2106589"/>
                <a:ext cx="452851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Site-specific stationary state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n-US" sz="47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2360" y="-2065665"/>
                    <a:ext cx="3996788" cy="15388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127" b="-198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2693644" y="2065629"/>
                <a:ext cx="2167581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885" y="3348381"/>
                    <a:ext cx="3721340" cy="81560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383" t="-17164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13177751" y="-423613"/>
                <a:ext cx="1683474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47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  <a:endParaRPr lang="en-US" sz="4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4929789" y="-573460"/>
                <a:ext cx="7942667" cy="4868455"/>
                <a:chOff x="6464709" y="8502220"/>
                <a:chExt cx="4750247" cy="1786797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64709" y="9445499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8900379" y="9443801"/>
                  <a:ext cx="2314577" cy="37272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6464709" y="9914591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464709" y="8502220"/>
                  <a:ext cx="4750247" cy="374426"/>
                  <a:chOff x="5372099" y="2054004"/>
                  <a:chExt cx="4750247" cy="37442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5372099" y="2055702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7807770" y="2054004"/>
                    <a:ext cx="2314576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6464709" y="8974708"/>
                  <a:ext cx="2314577" cy="37272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BEBEB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900379" y="8973011"/>
                  <a:ext cx="2314577" cy="372728"/>
                </a:xfrm>
                <a:prstGeom prst="rect">
                  <a:avLst/>
                </a:prstGeom>
                <a:solidFill>
                  <a:srgbClr val="75A8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47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23992" y="782875"/>
                    <a:ext cx="3237233" cy="81560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533" t="-16418" b="-3806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Box 30"/>
              <p:cNvSpPr txBox="1"/>
              <p:nvPr/>
            </p:nvSpPr>
            <p:spPr>
              <a:xfrm>
                <a:off x="11356172" y="-3115668"/>
                <a:ext cx="33475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6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22649" y="-3379808"/>
              <a:ext cx="10258062" cy="7910696"/>
              <a:chOff x="-9149952" y="-3161230"/>
              <a:chExt cx="10258062" cy="7910696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48"/>
              <a:stretch/>
            </p:blipFill>
            <p:spPr>
              <a:xfrm>
                <a:off x="-9149952" y="-1591769"/>
                <a:ext cx="10258062" cy="6341235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/>
              <p:nvPr/>
            </p:nvGrpSpPr>
            <p:grpSpPr>
              <a:xfrm>
                <a:off x="-9113460" y="-3161230"/>
                <a:ext cx="9779530" cy="2533743"/>
                <a:chOff x="-9113460" y="-3161230"/>
                <a:chExt cx="977953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357019" cy="1546920"/>
                  <a:chOff x="-4960206" y="-1974181"/>
                  <a:chExt cx="935701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3677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-9006896" y="-3379808"/>
              <a:ext cx="8821730" cy="8403568"/>
              <a:chOff x="-9006896" y="-3379808"/>
              <a:chExt cx="8821730" cy="840356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49"/>
              <a:stretch/>
            </p:blipFill>
            <p:spPr>
              <a:xfrm>
                <a:off x="-7765681" y="-2704799"/>
                <a:ext cx="7580515" cy="7235687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riangle 37"/>
              <p:cNvSpPr/>
              <p:nvPr/>
            </p:nvSpPr>
            <p:spPr>
              <a:xfrm>
                <a:off x="-4792270" y="-370491"/>
                <a:ext cx="569685" cy="491108"/>
              </a:xfrm>
              <a:prstGeom prst="triangle">
                <a:avLst/>
              </a:prstGeom>
              <a:solidFill>
                <a:srgbClr val="FA8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" b="21263"/>
            <a:stretch/>
          </p:blipFill>
          <p:spPr>
            <a:xfrm>
              <a:off x="407962" y="38101"/>
              <a:ext cx="9650437" cy="43998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44613" y="-3127"/>
              <a:ext cx="9167627" cy="417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449394" y="-2070567"/>
              <a:ext cx="1483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Yu Gothic" charset="-128"/>
                  <a:ea typeface="Yu Gothic" charset="-128"/>
                  <a:cs typeface="Yu Gothic" charset="-128"/>
                </a:rPr>
                <a:t>Site in HA</a:t>
              </a:r>
              <a:endParaRPr lang="en-US" sz="2200" i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Implied </a:t>
                  </a:r>
                  <a:r>
                    <a:rPr lang="en-US" sz="2200" i="1" dirty="0" err="1">
                      <a:latin typeface="Yu Gothic" charset="-128"/>
                      <a:ea typeface="Yu Gothic" charset="-128"/>
                      <a:cs typeface="Yu Gothic" charset="-128"/>
                    </a:rPr>
                    <a:t>d</a:t>
                  </a:r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N/dS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2200" i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)</a:t>
                  </a:r>
                  <a:endParaRPr lang="en-US" sz="2200" i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976" y="114730"/>
                  <a:ext cx="269419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" t="-9859" r="-2036" b="-267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2079280" y="4437916"/>
              <a:ext cx="66976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Branch length (codon substitutions per site)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489032" y="1937937"/>
              <a:ext cx="3055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>
                  <a:latin typeface="Yu Gothic" charset="-128"/>
                  <a:ea typeface="Yu Gothic" charset="-128"/>
                  <a:cs typeface="Yu Gothic" charset="-128"/>
                </a:rPr>
                <a:t>Expected pairwise </a:t>
              </a:r>
              <a:r>
                <a:rPr lang="en-US" sz="2500" smtClean="0">
                  <a:latin typeface="Yu Gothic" charset="-128"/>
                  <a:ea typeface="Yu Gothic" charset="-128"/>
                  <a:cs typeface="Yu Gothic" charset="-128"/>
                </a:rPr>
                <a:t>amino-acid identity</a:t>
              </a:r>
              <a:endParaRPr lang="en-US" sz="25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0210067" y="1378060"/>
              <a:ext cx="4103827" cy="1809304"/>
              <a:chOff x="5172736" y="5302733"/>
              <a:chExt cx="4103827" cy="180930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172736" y="5302733"/>
                <a:ext cx="10406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Yu Gothic" charset="-128"/>
                    <a:ea typeface="Yu Gothic" charset="-128"/>
                    <a:cs typeface="Yu Gothic" charset="-128"/>
                  </a:rPr>
                  <a:t>Model</a:t>
                </a:r>
                <a:endParaRPr lang="en-US" sz="22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298482" y="5669408"/>
                <a:ext cx="3978081" cy="1442629"/>
                <a:chOff x="5298482" y="5669408"/>
                <a:chExt cx="3978081" cy="1442629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98482" y="5669408"/>
                  <a:ext cx="1323552" cy="430887"/>
                  <a:chOff x="3547732" y="5860896"/>
                  <a:chExt cx="1323552" cy="430887"/>
                </a:xfrm>
              </p:grpSpPr>
              <p:sp>
                <p:nvSpPr>
                  <p:cNvPr id="35" name="Rectangle 34"/>
                  <p:cNvSpPr/>
                  <p:nvPr/>
                </p:nvSpPr>
                <p:spPr>
                  <a:xfrm>
                    <a:off x="3547732" y="5919557"/>
                    <a:ext cx="274964" cy="274964"/>
                  </a:xfrm>
                  <a:prstGeom prst="rect">
                    <a:avLst/>
                  </a:prstGeom>
                  <a:solidFill>
                    <a:srgbClr val="B5292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3758479" y="5860896"/>
                    <a:ext cx="1112805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98482" y="6681150"/>
                  <a:ext cx="3978081" cy="430887"/>
                  <a:chOff x="4512619" y="6248418"/>
                  <a:chExt cx="3978081" cy="430887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4512619" y="6311760"/>
                    <a:ext cx="274964" cy="274964"/>
                  </a:xfrm>
                  <a:prstGeom prst="rect">
                    <a:avLst/>
                  </a:prstGeom>
                  <a:solidFill>
                    <a:srgbClr val="FA84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implied dN/dS (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20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𝑟</m:t>
                                </m:r>
                              </m:sub>
                            </m:sSub>
                          </m:oMath>
                        </a14:m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)</a:t>
                        </a:r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38519" y="6248418"/>
                        <a:ext cx="3752181" cy="430887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110" t="-9859" r="-1136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5298482" y="6007714"/>
                  <a:ext cx="1097528" cy="430887"/>
                  <a:chOff x="4574302" y="5854546"/>
                  <a:chExt cx="1097528" cy="43088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574302" y="5919557"/>
                    <a:ext cx="274964" cy="274964"/>
                  </a:xfrm>
                  <a:prstGeom prst="rect">
                    <a:avLst/>
                  </a:prstGeom>
                  <a:solidFill>
                    <a:srgbClr val="439FC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785049" y="5854546"/>
                    <a:ext cx="88678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sz="22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298482" y="6346020"/>
                  <a:ext cx="1823498" cy="430887"/>
                  <a:chOff x="6003223" y="5848196"/>
                  <a:chExt cx="1823498" cy="43088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6003223" y="5919557"/>
                    <a:ext cx="274964" cy="274964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/>
                      <p:cNvSpPr txBox="1"/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2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GY94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22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TextBox 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13972" y="5848196"/>
                        <a:ext cx="1612749" cy="430887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24" t="-9859" b="-2816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10" name="TextBox 9"/>
            <p:cNvSpPr txBox="1"/>
            <p:nvPr/>
          </p:nvSpPr>
          <p:spPr>
            <a:xfrm>
              <a:off x="3292192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0.46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5048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17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" r="74665"/>
            <a:stretch/>
          </p:blipFill>
          <p:spPr>
            <a:xfrm>
              <a:off x="3426966" y="-1834642"/>
              <a:ext cx="422973" cy="23931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1096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0.36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2293" y="-2070567"/>
              <a:ext cx="498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28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7" r="57994"/>
            <a:stretch/>
          </p:blipFill>
          <p:spPr>
            <a:xfrm>
              <a:off x="5211599" y="-1846517"/>
              <a:ext cx="409207" cy="2393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3288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0.91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6760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19</a:t>
              </a:r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9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7" r="40319"/>
            <a:stretch/>
          </p:blipFill>
          <p:spPr>
            <a:xfrm>
              <a:off x="1586381" y="-1834642"/>
              <a:ext cx="422973" cy="239314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8261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0.10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78905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305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37" r="23959"/>
            <a:stretch/>
          </p:blipFill>
          <p:spPr>
            <a:xfrm>
              <a:off x="8896614" y="-1810892"/>
              <a:ext cx="404555" cy="2393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0000" y="148247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0.14</a:t>
              </a:r>
              <a:endParaRPr lang="en-US" sz="22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57336" y="-2070567"/>
              <a:ext cx="6559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Yu Gothic" charset="-128"/>
                  <a:ea typeface="Yu Gothic" charset="-128"/>
                  <a:cs typeface="Yu Gothic" charset="-128"/>
                </a:rPr>
                <a:t>183</a:t>
              </a:r>
              <a:endParaRPr lang="en-US" sz="2200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61061" y="-1849379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40212</TotalTime>
  <Words>306</Words>
  <Application>Microsoft Macintosh PowerPoint</Application>
  <PresentationFormat>Widescreen</PresentationFormat>
  <Paragraphs>103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207</cp:revision>
  <dcterms:created xsi:type="dcterms:W3CDTF">2017-11-03T19:06:03Z</dcterms:created>
  <dcterms:modified xsi:type="dcterms:W3CDTF">2018-03-05T17:46:29Z</dcterms:modified>
</cp:coreProperties>
</file>